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1"/>
  </p:sldMasterIdLst>
  <p:notesMasterIdLst>
    <p:notesMasterId r:id="rId7"/>
  </p:notesMasterIdLst>
  <p:handoutMasterIdLst>
    <p:handoutMasterId r:id="rId8"/>
  </p:handoutMasterIdLst>
  <p:sldIdLst>
    <p:sldId id="1308" r:id="rId2"/>
    <p:sldId id="1313" r:id="rId3"/>
    <p:sldId id="1318" r:id="rId4"/>
    <p:sldId id="1315" r:id="rId5"/>
    <p:sldId id="1317" r:id="rId6"/>
  </p:sldIdLst>
  <p:sldSz cx="9144000" cy="6858000" type="screen4x3"/>
  <p:notesSz cx="7099300" cy="10234613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aliang" initials="xl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00FF"/>
    <a:srgbClr val="99FF99"/>
    <a:srgbClr val="66FFFF"/>
    <a:srgbClr val="208AD4"/>
    <a:srgbClr val="6FC705"/>
    <a:srgbClr val="ED005E"/>
    <a:srgbClr val="0D70CF"/>
    <a:srgbClr val="FFFFCC"/>
    <a:srgbClr val="71C505"/>
    <a:srgbClr val="0D6CC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4" autoAdjust="0"/>
    <p:restoredTop sz="94151" autoAdjust="0"/>
  </p:normalViewPr>
  <p:slideViewPr>
    <p:cSldViewPr snapToGrid="0" snapToObjects="1">
      <p:cViewPr varScale="1">
        <p:scale>
          <a:sx n="73" d="100"/>
          <a:sy n="73" d="100"/>
        </p:scale>
        <p:origin x="-8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F937A-4FCD-44E5-B46F-764CC4E5AA36}" type="datetime1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94FCA-25C9-4C4C-9CE1-066A95ABB8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53820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2A21E8FF-728D-4F4D-9286-5C0719978CCE}" type="datetime1">
              <a:rPr lang="zh-CN" altLang="en-US" smtClean="0"/>
              <a:pPr/>
              <a:t>2016/10/11</a:t>
            </a:fld>
            <a:endParaRPr lang="zh-CN" altLang="en-US" sz="1300" dirty="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9048" tIns="49524" rIns="99048" bIns="49524" anchor="ctr"/>
          <a:lstStyle/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单击此处编辑母版文本样式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第二级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第三级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第四级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54CDD25C-3780-DB4F-9E12-9B4E3E673A19}" type="slidenum">
              <a:rPr lang="zh-CN" altLang="en-US"/>
              <a:pPr/>
              <a:t>‹#›</a:t>
            </a:fld>
            <a:endParaRPr lang="zh-CN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38178029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1pPr>
    <a:lvl2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2pPr>
    <a:lvl3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3pPr>
    <a:lvl4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4pPr>
    <a:lvl5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456D-F814-4A47-92FF-F79FA0B5291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51A61-EFE6-4F55-A064-EF071CD16AD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440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0E7AF-4F73-442D-8A75-0AA53E8ED1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E8A95-6521-4ABC-A9F4-C0019685219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153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0E4F-D524-4C60-8767-273385B79B5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5A632-B56A-4BE9-80FF-58597B1FDD7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5463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F52AF-696E-4350-A60F-2819809CF1B4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05A3E-7945-4763-991A-9E126D7C210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814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21664-5BD0-4254-BF6E-1B3B2A65139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2F30-7C1E-4A05-A6ED-B8ADCB42D0A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4459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fld id="{981BBF76-1C7D-4B20-92A3-8802DBE404AB}" type="datetime1">
              <a:rPr kumimoji="0" lang="en-US" altLang="zh-CN" smtClean="0">
                <a:solidFill>
                  <a:prstClr val="black">
                    <a:tint val="75000"/>
                  </a:prstClr>
                </a:solidFill>
              </a:rPr>
              <a:pPr defTabSz="914400">
                <a:buFontTx/>
                <a:buNone/>
                <a:defRPr/>
              </a:pPr>
              <a:t>10/11/2016</a:t>
            </a:fld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fld id="{7DADEAC6-19A0-4197-A464-898191FA45BF}" type="slidenum">
              <a:rPr kumimoji="0" lang="en-US">
                <a:solidFill>
                  <a:prstClr val="black">
                    <a:tint val="75000"/>
                  </a:prstClr>
                </a:solidFill>
              </a:rPr>
              <a:pPr defTabSz="914400">
                <a:buFontTx/>
                <a:buNone/>
                <a:defRPr/>
              </a:pPr>
              <a:t>‹#›</a:t>
            </a:fld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540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701" r:id="rId4"/>
    <p:sldLayoutId id="2147483702" r:id="rId5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icrosoft YaHei" pitchFamily="34" charset="-122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/>
          </p:cNvSpPr>
          <p:nvPr/>
        </p:nvSpPr>
        <p:spPr>
          <a:xfrm>
            <a:off x="574765" y="1672046"/>
            <a:ext cx="8007531" cy="150222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2860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7432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2004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6576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2800" dirty="0" smtClean="0"/>
              <a:t>Network sharing for flexible and cost-efficient </a:t>
            </a:r>
          </a:p>
          <a:p>
            <a:pPr algn="ctr"/>
            <a:r>
              <a:rPr lang="en-US" altLang="zh-CN" sz="2800" dirty="0" smtClean="0"/>
              <a:t>5G coverage in residential, commercial, and industrial properties</a:t>
            </a:r>
          </a:p>
          <a:p>
            <a:pPr algn="ctr"/>
            <a:endParaRPr lang="en-US" altLang="zh-CN" sz="2800" dirty="0"/>
          </a:p>
          <a:p>
            <a:pPr algn="ctr"/>
            <a:r>
              <a:rPr lang="en-US" altLang="zh-CN" sz="2800" dirty="0" smtClean="0"/>
              <a:t>NICT, ATR</a:t>
            </a:r>
            <a:endParaRPr lang="en-US" altLang="zh-CN" sz="2800" dirty="0"/>
          </a:p>
          <a:p>
            <a:pPr algn="ctr"/>
            <a:endParaRPr lang="en-US" altLang="zh-CN" sz="2800" dirty="0" smtClean="0"/>
          </a:p>
          <a:p>
            <a:pPr algn="ctr"/>
            <a:endParaRPr lang="en-US" altLang="zh-CN" sz="2000" dirty="0" smtClean="0"/>
          </a:p>
          <a:p>
            <a:pPr algn="ctr"/>
            <a:r>
              <a:rPr lang="en-US" altLang="zh-CN" sz="2000" dirty="0" smtClean="0"/>
              <a:t>2016-10</a:t>
            </a:r>
            <a:endParaRPr lang="zh-CN" altLang="en-US" sz="2000" dirty="0"/>
          </a:p>
        </p:txBody>
      </p:sp>
      <p:sp>
        <p:nvSpPr>
          <p:cNvPr id="2" name="矩形 1"/>
          <p:cNvSpPr/>
          <p:nvPr/>
        </p:nvSpPr>
        <p:spPr>
          <a:xfrm>
            <a:off x="233265" y="297055"/>
            <a:ext cx="8724124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SA WG2 Meeting #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117</a:t>
            </a: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		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S2-165542</a:t>
            </a:r>
            <a:endParaRPr lang="en-GB" altLang="zh-CN" b="1" dirty="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de-DE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17 – 21 October 2016, </a:t>
            </a:r>
            <a:r>
              <a:rPr lang="en-US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Kaohsiung City, Taiwan</a:t>
            </a:r>
            <a:endParaRPr lang="zh-CN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627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48476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stated in [22.864-e00]: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“5G network deployments are expected to range from large-scale macro networks to small-scale residential deployments, including medium-scale networks covering industrial and commercial properties. These networks will need to be identified is such a way as to enable an operator to define policy enabling roaming/redirection onto specific networks for enhanced user services and operator traffic management.”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Corresponding potential requirement [PR 5.7.2.1-003]: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“The 3GPP system shall provide a mechanism for a network operator to direct a UE to onto a partnership Mobile Network for the purposes of data offload.”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aims at providing a flexible and cost-efficient 5G coverage in residential, commercial, and industrial properties.</a:t>
            </a:r>
          </a:p>
        </p:txBody>
      </p:sp>
    </p:spTree>
    <p:extLst>
      <p:ext uri="{BB962C8B-B14F-4D97-AF65-F5344CB8AC3E}">
        <p14:creationId xmlns="" xmlns:p14="http://schemas.microsoft.com/office/powerpoint/2010/main" val="236790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Scenario and Assumptions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140926"/>
            <a:ext cx="8229600" cy="2325188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Micro cells of Local Area Operator X may have better coverage inside this specific local area than micro cells of Large Area Operator 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AND/OR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Micro cells of Local Area Operator X are capable of supporting one or several sets of </a:t>
            </a: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requirements tailored for specific classes of applications  compared to micro cells of Large Are Operator A (for example, tailored for high data rate or low latency applications)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28788" y="1326197"/>
          <a:ext cx="4429957" cy="2657973"/>
        </p:xfrm>
        <a:graphic>
          <a:graphicData uri="http://schemas.openxmlformats.org/presentationml/2006/ole">
            <p:oleObj spid="_x0000_s2050" name="Visio" r:id="rId3" imgW="3675402" imgH="2205747" progId="Visio.Drawing.11">
              <p:embed/>
            </p:oleObj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 bwMode="auto">
          <a:xfrm>
            <a:off x="5133703" y="1287007"/>
            <a:ext cx="3553097" cy="2814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Operator A is large-area network operator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Operator X is local area network operator (for example, inside residential, commercial, or industrial property)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F1 is lower frequency allocation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F2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is new higher frequency allocation used for micro cells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790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Options to Provide Connection</a:t>
            </a:r>
            <a:br>
              <a:rPr lang="en-US" altLang="zh-CN" sz="3600" dirty="0" smtClean="0"/>
            </a:br>
            <a:r>
              <a:rPr lang="en-US" altLang="zh-CN" sz="3600" dirty="0" smtClean="0"/>
              <a:t>to an Application</a:t>
            </a:r>
            <a:endParaRPr lang="zh-CN" altLang="en-US" sz="3600" dirty="0"/>
          </a:p>
        </p:txBody>
      </p:sp>
      <p:sp>
        <p:nvSpPr>
          <p:cNvPr id="7" name="スライド番号プレースホルダー 113"/>
          <p:cNvSpPr>
            <a:spLocks noGrp="1"/>
          </p:cNvSpPr>
          <p:nvPr>
            <p:ph type="sldNum" sz="quarter" idx="12"/>
          </p:nvPr>
        </p:nvSpPr>
        <p:spPr>
          <a:xfrm>
            <a:off x="7971182" y="6238784"/>
            <a:ext cx="544167" cy="365125"/>
          </a:xfrm>
        </p:spPr>
        <p:txBody>
          <a:bodyPr/>
          <a:lstStyle/>
          <a:p>
            <a:fld id="{CD3203BE-4785-4B41-8BB9-D0E4FC34D675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36104" y="185038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8295" y="15919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48479" y="4205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9" name="内容占位符 2"/>
          <p:cNvSpPr txBox="1">
            <a:spLocks/>
          </p:cNvSpPr>
          <p:nvPr/>
        </p:nvSpPr>
        <p:spPr bwMode="auto">
          <a:xfrm>
            <a:off x="4418085" y="1591966"/>
            <a:ext cx="4097264" cy="224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Option 1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Large Area Operator A macro cell is used for control information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Large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Area Operator A micro cell or Local Area Operator X micro cell is used for data (selection is based, for example, on coverage, required </a:t>
            </a:r>
            <a:r>
              <a:rPr kumimoji="0" lang="en-US" altLang="zh-CN" sz="1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QoS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requirements)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内容占位符 2"/>
          <p:cNvSpPr txBox="1">
            <a:spLocks/>
          </p:cNvSpPr>
          <p:nvPr/>
        </p:nvSpPr>
        <p:spPr bwMode="auto">
          <a:xfrm>
            <a:off x="4457274" y="4205956"/>
            <a:ext cx="4058075" cy="243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Option 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Local Area Operator X micro cell is used for data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Large</a:t>
            </a:r>
            <a:r>
              <a:rPr kumimoji="0" lang="en-US" altLang="zh-CN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Area Operator A macro cell or Local Area Operator X micro cell is used for control information (selection is based, for example, on required CN functionality)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457200" y="1636006"/>
          <a:ext cx="3675063" cy="2205037"/>
        </p:xfrm>
        <a:graphic>
          <a:graphicData uri="http://schemas.openxmlformats.org/presentationml/2006/ole">
            <p:oleObj spid="_x0000_s1030" name="Visio" r:id="rId3" imgW="3736902" imgH="2488389" progId="Visio.Drawing.11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457200" y="4398872"/>
          <a:ext cx="3675063" cy="2205037"/>
        </p:xfrm>
        <a:graphic>
          <a:graphicData uri="http://schemas.openxmlformats.org/presentationml/2006/ole">
            <p:oleObj spid="_x0000_s1031" name="Visio" r:id="rId4" imgW="3675402" imgH="2205747" progId="Visio.Drawing.11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36790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Proposal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442960" cy="5048476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Related key issues from [23.799-102] (most relevant first):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Key issue 17: 3GPP architecture impacts to support network discovery and selection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Also, key issues 10, 3, 4, and 6 may be related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update to TR [23.799-102] for network sharing for flexible and cost-efficient 5G coverage in residential, commercial, and industrial properties is described in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S2-165543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contribution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S2-165543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proposing additional solution to the key issue 17 that will enable scenario described in this presentation</a:t>
            </a:r>
          </a:p>
        </p:txBody>
      </p:sp>
    </p:spTree>
    <p:extLst>
      <p:ext uri="{BB962C8B-B14F-4D97-AF65-F5344CB8AC3E}">
        <p14:creationId xmlns="" xmlns:p14="http://schemas.microsoft.com/office/powerpoint/2010/main" val="236790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ated_pointer_and_light-up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58015</TotalTime>
  <Pages>0</Pages>
  <Words>445</Words>
  <Characters>0</Characters>
  <Application>Microsoft Office PowerPoint</Application>
  <PresentationFormat>On-screen Show (4:3)</PresentationFormat>
  <Lines>0</Lines>
  <Paragraphs>37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Animated_pointer_and_light-up_text</vt:lpstr>
      <vt:lpstr>Visio</vt:lpstr>
      <vt:lpstr>Slide 1</vt:lpstr>
      <vt:lpstr>Background</vt:lpstr>
      <vt:lpstr>Scenario and Assumptions</vt:lpstr>
      <vt:lpstr>Options to Provide Connection to an Application</vt:lpstr>
      <vt:lpstr>Proposal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黄蕊 1</dc:creator>
  <cp:lastModifiedBy>NICT</cp:lastModifiedBy>
  <cp:revision>1482</cp:revision>
  <dcterms:created xsi:type="dcterms:W3CDTF">2013-11-19T02:19:00Z</dcterms:created>
  <dcterms:modified xsi:type="dcterms:W3CDTF">2016-10-11T08:06:15Z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2052-9.1.0.4249</vt:lpwstr>
  </property>
</Properties>
</file>